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7" r:id="rId9"/>
    <p:sldId id="268" r:id="rId10"/>
    <p:sldId id="271" r:id="rId11"/>
    <p:sldId id="270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D3B8-8929-452C-9E70-3730E5BAAD8D}" type="datetimeFigureOut">
              <a:rPr lang="ru-RU" smtClean="0"/>
              <a:t>вт 26.05.26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4650-92FB-4716-A17B-FBA49AF96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126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D3B8-8929-452C-9E70-3730E5BAAD8D}" type="datetimeFigureOut">
              <a:rPr lang="ru-RU" smtClean="0"/>
              <a:t>вт 26.05.26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4650-92FB-4716-A17B-FBA49AF96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639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D3B8-8929-452C-9E70-3730E5BAAD8D}" type="datetimeFigureOut">
              <a:rPr lang="ru-RU" smtClean="0"/>
              <a:t>вт 26.05.26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4650-92FB-4716-A17B-FBA49AF96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821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D3B8-8929-452C-9E70-3730E5BAAD8D}" type="datetimeFigureOut">
              <a:rPr lang="ru-RU" smtClean="0"/>
              <a:t>вт 26.05.26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4650-92FB-4716-A17B-FBA49AF96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116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D3B8-8929-452C-9E70-3730E5BAAD8D}" type="datetimeFigureOut">
              <a:rPr lang="ru-RU" smtClean="0"/>
              <a:t>вт 26.05.26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4650-92FB-4716-A17B-FBA49AF96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235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D3B8-8929-452C-9E70-3730E5BAAD8D}" type="datetimeFigureOut">
              <a:rPr lang="ru-RU" smtClean="0"/>
              <a:t>вт 26.05.26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4650-92FB-4716-A17B-FBA49AF96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70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D3B8-8929-452C-9E70-3730E5BAAD8D}" type="datetimeFigureOut">
              <a:rPr lang="ru-RU" smtClean="0"/>
              <a:t>вт 26.05.26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4650-92FB-4716-A17B-FBA49AF96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785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D3B8-8929-452C-9E70-3730E5BAAD8D}" type="datetimeFigureOut">
              <a:rPr lang="ru-RU" smtClean="0"/>
              <a:t>вт 26.05.26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4650-92FB-4716-A17B-FBA49AF96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931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D3B8-8929-452C-9E70-3730E5BAAD8D}" type="datetimeFigureOut">
              <a:rPr lang="ru-RU" smtClean="0"/>
              <a:t>вт 26.05.26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4650-92FB-4716-A17B-FBA49AF96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916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D3B8-8929-452C-9E70-3730E5BAAD8D}" type="datetimeFigureOut">
              <a:rPr lang="ru-RU" smtClean="0"/>
              <a:t>вт 26.05.26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4650-92FB-4716-A17B-FBA49AF96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661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D3B8-8929-452C-9E70-3730E5BAAD8D}" type="datetimeFigureOut">
              <a:rPr lang="ru-RU" smtClean="0"/>
              <a:t>вт 26.05.26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4650-92FB-4716-A17B-FBA49AF96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146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4D3B8-8929-452C-9E70-3730E5BAAD8D}" type="datetimeFigureOut">
              <a:rPr lang="ru-RU" smtClean="0"/>
              <a:t>вт 26.05.26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74650-92FB-4716-A17B-FBA49AF96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397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hdphoto" Target="../media/hdphoto13.wdp"/><Relationship Id="rId3" Type="http://schemas.openxmlformats.org/officeDocument/2006/relationships/image" Target="../media/image21.png"/><Relationship Id="rId7" Type="http://schemas.microsoft.com/office/2007/relationships/hdphoto" Target="../media/hdphoto11.wdp"/><Relationship Id="rId12" Type="http://schemas.openxmlformats.org/officeDocument/2006/relationships/image" Target="../media/image27.png"/><Relationship Id="rId17" Type="http://schemas.openxmlformats.org/officeDocument/2006/relationships/image" Target="../media/image30.png"/><Relationship Id="rId2" Type="http://schemas.openxmlformats.org/officeDocument/2006/relationships/image" Target="../media/image1.png"/><Relationship Id="rId16" Type="http://schemas.microsoft.com/office/2007/relationships/hdphoto" Target="../media/hdphoto14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29.png"/><Relationship Id="rId10" Type="http://schemas.microsoft.com/office/2007/relationships/hdphoto" Target="../media/hdphoto12.wdp"/><Relationship Id="rId4" Type="http://schemas.microsoft.com/office/2007/relationships/hdphoto" Target="../media/hdphoto10.wdp"/><Relationship Id="rId9" Type="http://schemas.openxmlformats.org/officeDocument/2006/relationships/image" Target="../media/image25.png"/><Relationship Id="rId1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6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audio" Target="../media/audio1.wav"/><Relationship Id="rId18" Type="http://schemas.openxmlformats.org/officeDocument/2006/relationships/image" Target="../media/image14.png"/><Relationship Id="rId3" Type="http://schemas.openxmlformats.org/officeDocument/2006/relationships/image" Target="../media/image7.png"/><Relationship Id="rId21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microsoft.com/office/2007/relationships/hdphoto" Target="../media/hdphoto8.wdp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microsoft.com/office/2007/relationships/hdphoto" Target="../media/hdphoto6.wdp"/><Relationship Id="rId10" Type="http://schemas.microsoft.com/office/2007/relationships/hdphoto" Target="../media/hdphoto4.wdp"/><Relationship Id="rId19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openxmlformats.org/officeDocument/2006/relationships/image" Target="../media/image12.png"/><Relationship Id="rId22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130" y="1"/>
            <a:ext cx="1222513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23749" y="294481"/>
            <a:ext cx="9144000" cy="6324683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117 Тракторозаводского района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Волгограда»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l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3200" b="1" i="1" dirty="0" smtClean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«НАША АРМИЯ РОДНАЯ </a:t>
            </a:r>
          </a:p>
          <a:p>
            <a:r>
              <a:rPr lang="ru-RU" sz="3200" b="1" i="1" dirty="0" smtClean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И ОТВАЖНА И СИЛЬНА»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Воспитатель: Бутова </a:t>
            </a:r>
            <a:r>
              <a:rPr lang="ru-RU" smtClean="0"/>
              <a:t>Юлия Александровна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59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51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725" y="96553"/>
            <a:ext cx="3106003" cy="644809"/>
          </a:xfrm>
        </p:spPr>
        <p:txBody>
          <a:bodyPr/>
          <a:lstStyle/>
          <a:p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«ЧЬЯ ТЕНЬ?»</a:t>
            </a:r>
            <a:endParaRPr lang="ru-RU" dirty="0"/>
          </a:p>
        </p:txBody>
      </p:sp>
      <p:pic>
        <p:nvPicPr>
          <p:cNvPr id="6" name="Рисунок 5" descr="Picture background"/>
          <p:cNvPicPr/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59" b="99185" l="9783" r="89946"/>
                    </a14:imgEffect>
                    <a14:imgEffect>
                      <a14:brightnessContrast bright="-100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27" y="741362"/>
            <a:ext cx="2810295" cy="278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Picture background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23" b="99864" l="9783" r="899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388" y="3849640"/>
            <a:ext cx="2875614" cy="278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Picture background"/>
          <p:cNvPicPr/>
          <p:nvPr/>
        </p:nvPicPr>
        <p:blipFill>
          <a:blip r:embed="rId6" cstate="print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75" b="97474" l="9783" r="89946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160" y="581056"/>
            <a:ext cx="2333767" cy="3115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Picture background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75" b="97474" l="9783" r="899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434" y="3725839"/>
            <a:ext cx="2333767" cy="3132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Picture background"/>
          <p:cNvPicPr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500" b="97625" l="10000" r="90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15" r="21610"/>
          <a:stretch/>
        </p:blipFill>
        <p:spPr bwMode="auto">
          <a:xfrm>
            <a:off x="3072522" y="522026"/>
            <a:ext cx="2028825" cy="32276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Picture background"/>
          <p:cNvPicPr/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500" b="9762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24" r="21499"/>
          <a:stretch/>
        </p:blipFill>
        <p:spPr bwMode="auto">
          <a:xfrm>
            <a:off x="7584600" y="3626906"/>
            <a:ext cx="1951631" cy="3227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Picture background"/>
          <p:cNvPicPr/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429" b="93429" l="27429" r="71286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63" r="23209"/>
          <a:stretch/>
        </p:blipFill>
        <p:spPr bwMode="auto">
          <a:xfrm>
            <a:off x="7045440" y="305646"/>
            <a:ext cx="2466559" cy="35966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Picture background"/>
          <p:cNvPicPr/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429" b="93429" l="27429" r="71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63" r="23209"/>
          <a:stretch/>
        </p:blipFill>
        <p:spPr bwMode="auto">
          <a:xfrm>
            <a:off x="261031" y="3429000"/>
            <a:ext cx="2465363" cy="35289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Picture background"/>
          <p:cNvPicPr/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429" b="100000" l="532" r="99468">
                        <a14:backgroundMark x1="52128" y1="87646" x2="52128" y2="87646"/>
                        <a14:backgroundMark x1="28723" y1="53380" x2="28723" y2="53380"/>
                        <a14:backgroundMark x1="31915" y1="38928" x2="31915" y2="38928"/>
                        <a14:backgroundMark x1="64894" y1="38928" x2="64894" y2="38928"/>
                        <a14:backgroundMark x1="60638" y1="35664" x2="60638" y2="35664"/>
                        <a14:backgroundMark x1="92021" y1="40326" x2="92021" y2="40326"/>
                        <a14:backgroundMark x1="73404" y1="35897" x2="73404" y2="35897"/>
                      </a14:backgroundRemoval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35" y="566355"/>
            <a:ext cx="1706400" cy="3139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Picture background"/>
          <p:cNvPicPr/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429" b="100000" l="532" r="99468">
                        <a14:backgroundMark x1="52128" y1="87646" x2="52128" y2="87646"/>
                        <a14:backgroundMark x1="28723" y1="53380" x2="28723" y2="53380"/>
                        <a14:backgroundMark x1="31915" y1="38928" x2="31915" y2="38928"/>
                        <a14:backgroundMark x1="64894" y1="38928" x2="64894" y2="38928"/>
                        <a14:backgroundMark x1="60638" y1="35664" x2="60638" y2="35664"/>
                        <a14:backgroundMark x1="92021" y1="40326" x2="92021" y2="40326"/>
                        <a14:backgroundMark x1="73404" y1="35897" x2="73404" y2="35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82" y="3626906"/>
            <a:ext cx="1734345" cy="3139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653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0.00764 L -0.19075 -0.45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96" y="-2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36172 -0.45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86" y="-2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-0.37422 -0.459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11" y="-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0.55703 -0.45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52" y="-2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0.33971 -0.4490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79" y="-2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074"/>
            <a:ext cx="12214942" cy="68522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2475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«ПОСЧИТАЙ – КА»</a:t>
            </a:r>
            <a:endParaRPr lang="ru-RU" dirty="0"/>
          </a:p>
        </p:txBody>
      </p:sp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70" b="98458" l="2125" r="97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31" y="2203039"/>
            <a:ext cx="3609287" cy="187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70" b="98458" l="2125" r="97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971" y="1156138"/>
            <a:ext cx="3609287" cy="187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70" b="98458" l="2125" r="97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742" y="3845115"/>
            <a:ext cx="3609287" cy="187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70" b="98458" l="2125" r="97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107" y="3845114"/>
            <a:ext cx="3609287" cy="187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70" b="98458" l="2125" r="97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785" y="1168856"/>
            <a:ext cx="3609287" cy="187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250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51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635" y="182563"/>
            <a:ext cx="10515600" cy="904117"/>
          </a:xfrm>
        </p:spPr>
        <p:txBody>
          <a:bodyPr>
            <a:normAutofit/>
          </a:bodyPr>
          <a:lstStyle/>
          <a:p>
            <a:pPr algn="ctr"/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 и поговорки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125" y="1364777"/>
            <a:ext cx="7969156" cy="470847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Если </a:t>
            </a:r>
            <a:r>
              <a:rPr lang="ru-RU" dirty="0"/>
              <a:t>народ един  он непобедим.</a:t>
            </a:r>
          </a:p>
          <a:p>
            <a:pPr algn="ctr"/>
            <a:r>
              <a:rPr lang="ru-RU" dirty="0"/>
              <a:t>На чужой стороне родина милей вдвойне</a:t>
            </a:r>
          </a:p>
          <a:p>
            <a:pPr algn="ctr"/>
            <a:r>
              <a:rPr lang="ru-RU" dirty="0"/>
              <a:t>Родину любить — верно Родине служить</a:t>
            </a:r>
          </a:p>
          <a:p>
            <a:pPr algn="ctr"/>
            <a:r>
              <a:rPr lang="ru-RU" dirty="0"/>
              <a:t>Дым отечества светлее чужого огня</a:t>
            </a:r>
          </a:p>
          <a:p>
            <a:pPr algn="ctr"/>
            <a:r>
              <a:rPr lang="ru-RU" dirty="0"/>
              <a:t>Родина – мать, умей за неё постоять.</a:t>
            </a:r>
          </a:p>
          <a:p>
            <a:pPr algn="ctr"/>
            <a:r>
              <a:rPr lang="ru-RU" dirty="0"/>
              <a:t>Кто Родину любит, у того она в долгу не будет</a:t>
            </a:r>
          </a:p>
          <a:p>
            <a:pPr algn="ctr"/>
            <a:r>
              <a:rPr lang="ru-RU" dirty="0"/>
              <a:t>В тылу, как в бою, защищай Родину свою</a:t>
            </a:r>
          </a:p>
          <a:p>
            <a:pPr algn="ctr"/>
            <a:r>
              <a:rPr lang="ru-RU" dirty="0"/>
              <a:t>Грудь солдата — защита Отечества</a:t>
            </a:r>
          </a:p>
          <a:p>
            <a:pPr algn="ctr"/>
            <a:r>
              <a:rPr lang="ru-RU" dirty="0"/>
              <a:t>Где смелость, там и </a:t>
            </a:r>
            <a:r>
              <a:rPr lang="ru-RU" dirty="0" smtClean="0"/>
              <a:t>победа</a:t>
            </a:r>
            <a:endParaRPr lang="ru-RU" dirty="0"/>
          </a:p>
        </p:txBody>
      </p:sp>
      <p:pic>
        <p:nvPicPr>
          <p:cNvPr id="5" name="Рисунок 4" descr="Picture background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99" b="89946" l="9918" r="899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66" t="4873" r="17585" b="9957"/>
          <a:stretch/>
        </p:blipFill>
        <p:spPr bwMode="auto">
          <a:xfrm>
            <a:off x="9495224" y="2563624"/>
            <a:ext cx="2866383" cy="4256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2715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130" y="0"/>
            <a:ext cx="1222513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8200" y="1087847"/>
            <a:ext cx="10230134" cy="4311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2000" b="1" dirty="0" smtClean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dirty="0" smtClean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ормирование у детей любви к Родине, чувства гордости и уважения к своей стране. Расширять знания детей об Армии России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расширять знания детей о Российской армии, различных родах войск, военной техники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Развивающие</a:t>
            </a: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связную речь детей, активизировать в речи детей слова на военную тематику.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Воспитательные</a:t>
            </a: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уважение к Родине, Защитникам Отечества, чувство патриотизма, формировать стремление быть сильным, смелым.</a:t>
            </a:r>
          </a:p>
        </p:txBody>
      </p:sp>
    </p:spTree>
    <p:extLst>
      <p:ext uri="{BB962C8B-B14F-4D97-AF65-F5344CB8AC3E}">
        <p14:creationId xmlns:p14="http://schemas.microsoft.com/office/powerpoint/2010/main" val="184754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7844" cy="6968434"/>
          </a:xfrm>
          <a:prstGeom prst="rect">
            <a:avLst/>
          </a:prstGeom>
        </p:spPr>
      </p:pic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140" y="1310678"/>
            <a:ext cx="7433093" cy="434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7326" y="436931"/>
            <a:ext cx="10854907" cy="626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000" dirty="0">
                <a:solidFill>
                  <a:srgbClr val="333333"/>
                </a:solidFill>
                <a:latin typeface="YS Text"/>
              </a:rPr>
              <a:t>Россия - это наше Отечество. Отечество – это наша страна. В нашей стране есть армия. В армии служат солдаты, моряки, летчики, пограничники. </a:t>
            </a:r>
            <a:endParaRPr lang="ru-RU" sz="2000" dirty="0" smtClean="0">
              <a:solidFill>
                <a:srgbClr val="333333"/>
              </a:solidFill>
              <a:latin typeface="YS Tex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b="1" i="1" dirty="0" smtClean="0">
              <a:solidFill>
                <a:srgbClr val="333333"/>
              </a:solidFill>
              <a:latin typeface="YS Tex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b="1" i="1" dirty="0" smtClean="0">
              <a:solidFill>
                <a:srgbClr val="333333"/>
              </a:solidFill>
              <a:latin typeface="YS Tex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b="1" i="1" dirty="0" smtClean="0">
              <a:solidFill>
                <a:srgbClr val="333333"/>
              </a:solidFill>
              <a:latin typeface="YS Tex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b="1" i="1" dirty="0">
              <a:solidFill>
                <a:srgbClr val="333333"/>
              </a:solidFill>
              <a:latin typeface="YS Tex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 smtClean="0">
                <a:solidFill>
                  <a:srgbClr val="333333"/>
                </a:solidFill>
                <a:latin typeface="YS Text"/>
              </a:rPr>
              <a:t>Наша </a:t>
            </a:r>
            <a:r>
              <a:rPr lang="ru-RU" sz="2000" b="1" i="1" dirty="0">
                <a:solidFill>
                  <a:srgbClr val="333333"/>
                </a:solidFill>
                <a:latin typeface="YS Text"/>
              </a:rPr>
              <a:t>армия родная </a:t>
            </a:r>
            <a:endParaRPr lang="ru-RU" sz="2000" b="1" i="1" dirty="0" smtClean="0">
              <a:solidFill>
                <a:srgbClr val="333333"/>
              </a:solidFill>
              <a:latin typeface="YS Tex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 smtClean="0">
                <a:solidFill>
                  <a:srgbClr val="333333"/>
                </a:solidFill>
                <a:latin typeface="YS Text"/>
              </a:rPr>
              <a:t>И </a:t>
            </a:r>
            <a:r>
              <a:rPr lang="ru-RU" sz="2000" b="1" i="1" dirty="0">
                <a:solidFill>
                  <a:srgbClr val="333333"/>
                </a:solidFill>
                <a:latin typeface="YS Text"/>
              </a:rPr>
              <a:t>отважна и сильна. </a:t>
            </a:r>
            <a:endParaRPr lang="ru-RU" sz="2000" b="1" i="1" dirty="0" smtClean="0">
              <a:solidFill>
                <a:srgbClr val="333333"/>
              </a:solidFill>
              <a:latin typeface="YS Tex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 smtClean="0">
                <a:solidFill>
                  <a:srgbClr val="333333"/>
                </a:solidFill>
                <a:latin typeface="YS Text"/>
              </a:rPr>
              <a:t>Никому </a:t>
            </a:r>
            <a:r>
              <a:rPr lang="ru-RU" sz="2000" b="1" i="1" dirty="0">
                <a:solidFill>
                  <a:srgbClr val="333333"/>
                </a:solidFill>
                <a:latin typeface="YS Text"/>
              </a:rPr>
              <a:t>не угрожая, </a:t>
            </a:r>
            <a:endParaRPr lang="ru-RU" sz="2000" b="1" i="1" dirty="0" smtClean="0">
              <a:solidFill>
                <a:srgbClr val="333333"/>
              </a:solidFill>
              <a:latin typeface="YS Tex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 smtClean="0">
                <a:solidFill>
                  <a:srgbClr val="333333"/>
                </a:solidFill>
                <a:latin typeface="YS Text"/>
              </a:rPr>
              <a:t>Охраняет </a:t>
            </a:r>
            <a:r>
              <a:rPr lang="ru-RU" sz="2000" b="1" i="1" dirty="0">
                <a:solidFill>
                  <a:srgbClr val="333333"/>
                </a:solidFill>
                <a:latin typeface="YS Text"/>
              </a:rPr>
              <a:t>нас она</a:t>
            </a:r>
            <a:r>
              <a:rPr lang="ru-RU" sz="2000" b="1" i="1" dirty="0" smtClean="0">
                <a:solidFill>
                  <a:srgbClr val="333333"/>
                </a:solidFill>
                <a:latin typeface="YS Text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dirty="0" smtClean="0">
              <a:solidFill>
                <a:srgbClr val="333333"/>
              </a:solidFill>
              <a:latin typeface="YS Tex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dirty="0" smtClean="0">
              <a:solidFill>
                <a:srgbClr val="333333"/>
              </a:solidFill>
              <a:latin typeface="YS Tex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dirty="0">
              <a:solidFill>
                <a:srgbClr val="333333"/>
              </a:solidFill>
              <a:latin typeface="YS Tex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333333"/>
                </a:solidFill>
                <a:latin typeface="YS Text"/>
              </a:rPr>
              <a:t>Армия защищает нашу страну и на море и на суше и в воздухе.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333333"/>
                </a:solidFill>
                <a:latin typeface="YS Text"/>
              </a:rPr>
              <a:t>В Армии есть различные рода войск. </a:t>
            </a:r>
          </a:p>
        </p:txBody>
      </p:sp>
    </p:spTree>
    <p:extLst>
      <p:ext uri="{BB962C8B-B14F-4D97-AF65-F5344CB8AC3E}">
        <p14:creationId xmlns:p14="http://schemas.microsoft.com/office/powerpoint/2010/main" val="275990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46102"/>
            <a:ext cx="12307313" cy="69041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6099" y="27793"/>
            <a:ext cx="10515600" cy="9826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rgbClr val="333333"/>
                </a:solidFill>
                <a:latin typeface="YS Text"/>
                <a:ea typeface="+mn-ea"/>
                <a:cs typeface="+mn-cs"/>
              </a:rPr>
              <a:t/>
            </a:r>
            <a:br>
              <a:rPr lang="ru-RU" sz="2200" dirty="0" smtClean="0">
                <a:solidFill>
                  <a:srgbClr val="333333"/>
                </a:solidFill>
                <a:latin typeface="YS Text"/>
                <a:ea typeface="+mn-ea"/>
                <a:cs typeface="+mn-cs"/>
              </a:rPr>
            </a:br>
            <a:r>
              <a:rPr lang="ru-RU" sz="2200" dirty="0">
                <a:solidFill>
                  <a:srgbClr val="333333"/>
                </a:solidFill>
                <a:latin typeface="YS Text"/>
                <a:ea typeface="+mn-ea"/>
                <a:cs typeface="+mn-cs"/>
              </a:rPr>
              <a:t/>
            </a:r>
            <a:br>
              <a:rPr lang="ru-RU" sz="2200" dirty="0">
                <a:solidFill>
                  <a:srgbClr val="333333"/>
                </a:solidFill>
                <a:latin typeface="YS Text"/>
                <a:ea typeface="+mn-ea"/>
                <a:cs typeface="+mn-cs"/>
              </a:rPr>
            </a:br>
            <a:r>
              <a:rPr lang="ru-RU" sz="2200" dirty="0" smtClean="0">
                <a:solidFill>
                  <a:srgbClr val="333333"/>
                </a:solidFill>
                <a:latin typeface="YS Text"/>
                <a:ea typeface="+mn-ea"/>
                <a:cs typeface="+mn-cs"/>
              </a:rPr>
              <a:t>Кто</a:t>
            </a:r>
            <a:r>
              <a:rPr lang="ru-RU" sz="2200" dirty="0">
                <a:solidFill>
                  <a:srgbClr val="333333"/>
                </a:solidFill>
                <a:latin typeface="YS Text"/>
                <a:ea typeface="+mn-ea"/>
                <a:cs typeface="+mn-cs"/>
              </a:rPr>
              <a:t>, ребята, на границе Нашу землю стережет? </a:t>
            </a:r>
            <a:br>
              <a:rPr lang="ru-RU" sz="2200" dirty="0">
                <a:solidFill>
                  <a:srgbClr val="333333"/>
                </a:solidFill>
                <a:latin typeface="YS Text"/>
                <a:ea typeface="+mn-ea"/>
                <a:cs typeface="+mn-cs"/>
              </a:rPr>
            </a:br>
            <a:r>
              <a:rPr lang="ru-RU" sz="2200" dirty="0">
                <a:solidFill>
                  <a:srgbClr val="333333"/>
                </a:solidFill>
                <a:latin typeface="YS Text"/>
                <a:ea typeface="+mn-ea"/>
                <a:cs typeface="+mn-cs"/>
              </a:rPr>
              <a:t>Чтоб работать и учиться Мог спокойно весь народ</a:t>
            </a:r>
            <a:r>
              <a:rPr lang="ru-RU" sz="2200" dirty="0" smtClean="0">
                <a:solidFill>
                  <a:srgbClr val="333333"/>
                </a:solidFill>
                <a:latin typeface="YS Text"/>
                <a:ea typeface="+mn-ea"/>
                <a:cs typeface="+mn-cs"/>
              </a:rPr>
              <a:t>? (Пограничник)</a:t>
            </a:r>
            <a:br>
              <a:rPr lang="ru-RU" sz="2200" dirty="0" smtClean="0">
                <a:solidFill>
                  <a:srgbClr val="333333"/>
                </a:solidFill>
                <a:latin typeface="YS Text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1032" name="Picture 8" descr="Picture background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96"/>
          <a:stretch/>
        </p:blipFill>
        <p:spPr bwMode="auto">
          <a:xfrm flipH="1">
            <a:off x="5102722" y="1292577"/>
            <a:ext cx="4637723" cy="374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58111" y="1222868"/>
            <a:ext cx="34364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dirty="0" smtClean="0">
                <a:solidFill>
                  <a:srgbClr val="333333"/>
                </a:solidFill>
                <a:effectLst/>
                <a:latin typeface="YS Text"/>
              </a:rPr>
              <a:t>Пограничник на посту</a:t>
            </a:r>
            <a:br>
              <a:rPr lang="ru-RU" sz="2000" b="0" dirty="0" smtClean="0">
                <a:solidFill>
                  <a:srgbClr val="333333"/>
                </a:solidFill>
                <a:effectLst/>
                <a:latin typeface="YS Text"/>
              </a:rPr>
            </a:br>
            <a:r>
              <a:rPr lang="ru-RU" sz="2000" b="0" dirty="0" smtClean="0">
                <a:solidFill>
                  <a:srgbClr val="333333"/>
                </a:solidFill>
                <a:effectLst/>
                <a:latin typeface="YS Text"/>
              </a:rPr>
              <a:t>Зорко смотрит в темноту.</a:t>
            </a:r>
            <a:br>
              <a:rPr lang="ru-RU" sz="2000" b="0" dirty="0" smtClean="0">
                <a:solidFill>
                  <a:srgbClr val="333333"/>
                </a:solidFill>
                <a:effectLst/>
                <a:latin typeface="YS Text"/>
              </a:rPr>
            </a:br>
            <a:r>
              <a:rPr lang="ru-RU" sz="2000" b="0" dirty="0" smtClean="0">
                <a:solidFill>
                  <a:srgbClr val="333333"/>
                </a:solidFill>
                <a:effectLst/>
                <a:latin typeface="YS Text"/>
              </a:rPr>
              <a:t>За спиной его страна</a:t>
            </a:r>
            <a:br>
              <a:rPr lang="ru-RU" sz="2000" b="0" dirty="0" smtClean="0">
                <a:solidFill>
                  <a:srgbClr val="333333"/>
                </a:solidFill>
                <a:effectLst/>
                <a:latin typeface="YS Text"/>
              </a:rPr>
            </a:br>
            <a:r>
              <a:rPr lang="ru-RU" sz="2000" b="0" dirty="0" smtClean="0">
                <a:solidFill>
                  <a:srgbClr val="333333"/>
                </a:solidFill>
                <a:effectLst/>
                <a:latin typeface="YS Text"/>
              </a:rPr>
              <a:t>В мирный сон погружена.</a:t>
            </a:r>
          </a:p>
          <a:p>
            <a:r>
              <a:rPr lang="ru-RU" sz="2000" b="0" dirty="0" smtClean="0">
                <a:solidFill>
                  <a:srgbClr val="333333"/>
                </a:solidFill>
                <a:effectLst/>
                <a:latin typeface="YS Text"/>
              </a:rPr>
              <a:t>На границе ночь тревожна,</a:t>
            </a:r>
            <a:br>
              <a:rPr lang="ru-RU" sz="2000" b="0" dirty="0" smtClean="0">
                <a:solidFill>
                  <a:srgbClr val="333333"/>
                </a:solidFill>
                <a:effectLst/>
                <a:latin typeface="YS Text"/>
              </a:rPr>
            </a:br>
            <a:r>
              <a:rPr lang="ru-RU" sz="2000" b="0" dirty="0" smtClean="0">
                <a:solidFill>
                  <a:srgbClr val="333333"/>
                </a:solidFill>
                <a:effectLst/>
                <a:latin typeface="YS Text"/>
              </a:rPr>
              <a:t>Ночью всякое возможно,</a:t>
            </a:r>
            <a:br>
              <a:rPr lang="ru-RU" sz="2000" b="0" dirty="0" smtClean="0">
                <a:solidFill>
                  <a:srgbClr val="333333"/>
                </a:solidFill>
                <a:effectLst/>
                <a:latin typeface="YS Text"/>
              </a:rPr>
            </a:br>
            <a:r>
              <a:rPr lang="ru-RU" sz="2000" b="0" dirty="0" smtClean="0">
                <a:solidFill>
                  <a:srgbClr val="333333"/>
                </a:solidFill>
                <a:effectLst/>
                <a:latin typeface="YS Text"/>
              </a:rPr>
              <a:t>Но спокоен часовой</a:t>
            </a:r>
            <a:br>
              <a:rPr lang="ru-RU" sz="2000" b="0" dirty="0" smtClean="0">
                <a:solidFill>
                  <a:srgbClr val="333333"/>
                </a:solidFill>
                <a:effectLst/>
                <a:latin typeface="YS Text"/>
              </a:rPr>
            </a:br>
            <a:r>
              <a:rPr lang="ru-RU" sz="2000" b="0" dirty="0" smtClean="0">
                <a:solidFill>
                  <a:srgbClr val="333333"/>
                </a:solidFill>
                <a:effectLst/>
                <a:latin typeface="YS Text"/>
              </a:rPr>
              <a:t>Потому, что за спиной</a:t>
            </a:r>
            <a:br>
              <a:rPr lang="ru-RU" sz="2000" b="0" dirty="0" smtClean="0">
                <a:solidFill>
                  <a:srgbClr val="333333"/>
                </a:solidFill>
                <a:effectLst/>
                <a:latin typeface="YS Text"/>
              </a:rPr>
            </a:br>
            <a:r>
              <a:rPr lang="ru-RU" sz="2000" b="0" dirty="0" smtClean="0">
                <a:solidFill>
                  <a:srgbClr val="333333"/>
                </a:solidFill>
                <a:effectLst/>
                <a:latin typeface="YS Text"/>
              </a:rPr>
              <a:t>Наша армия стоит,</a:t>
            </a:r>
            <a:br>
              <a:rPr lang="ru-RU" sz="2000" b="0" dirty="0" smtClean="0">
                <a:solidFill>
                  <a:srgbClr val="333333"/>
                </a:solidFill>
                <a:effectLst/>
                <a:latin typeface="YS Text"/>
              </a:rPr>
            </a:br>
            <a:r>
              <a:rPr lang="ru-RU" sz="2000" b="0" dirty="0" smtClean="0">
                <a:solidFill>
                  <a:srgbClr val="333333"/>
                </a:solidFill>
                <a:effectLst/>
                <a:latin typeface="YS Text"/>
              </a:rPr>
              <a:t>Труд и сон людей хранит;</a:t>
            </a:r>
            <a:br>
              <a:rPr lang="ru-RU" sz="2000" b="0" dirty="0" smtClean="0">
                <a:solidFill>
                  <a:srgbClr val="333333"/>
                </a:solidFill>
                <a:effectLst/>
                <a:latin typeface="YS Text"/>
              </a:rPr>
            </a:br>
            <a:r>
              <a:rPr lang="ru-RU" sz="2000" b="0" dirty="0" smtClean="0">
                <a:solidFill>
                  <a:srgbClr val="333333"/>
                </a:solidFill>
                <a:effectLst/>
                <a:latin typeface="YS Text"/>
              </a:rPr>
              <a:t>Что богата и сильна</a:t>
            </a:r>
            <a:br>
              <a:rPr lang="ru-RU" sz="2000" b="0" dirty="0" smtClean="0">
                <a:solidFill>
                  <a:srgbClr val="333333"/>
                </a:solidFill>
                <a:effectLst/>
                <a:latin typeface="YS Text"/>
              </a:rPr>
            </a:br>
            <a:r>
              <a:rPr lang="ru-RU" sz="2000" b="0" dirty="0" smtClean="0">
                <a:solidFill>
                  <a:srgbClr val="333333"/>
                </a:solidFill>
                <a:effectLst/>
                <a:latin typeface="YS Text"/>
              </a:rPr>
              <a:t>Наша мирная страна.</a:t>
            </a:r>
            <a:endParaRPr lang="ru-RU" sz="2000" b="0" dirty="0">
              <a:solidFill>
                <a:srgbClr val="333333"/>
              </a:solidFill>
              <a:effectLst/>
              <a:latin typeface="YS Tex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6099" y="5261555"/>
            <a:ext cx="106270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33333"/>
                </a:solidFill>
                <a:latin typeface="YS Text"/>
              </a:rPr>
              <a:t>Пограничники – это солдаты, которые охраняют нашу границу. Они первыми встречают вражеские войска, когда те </a:t>
            </a:r>
            <a:r>
              <a:rPr lang="ru-RU" sz="2000" dirty="0" smtClean="0">
                <a:solidFill>
                  <a:srgbClr val="333333"/>
                </a:solidFill>
                <a:latin typeface="YS Text"/>
              </a:rPr>
              <a:t>намерены пересечь </a:t>
            </a:r>
            <a:r>
              <a:rPr lang="ru-RU" sz="2000" dirty="0">
                <a:solidFill>
                  <a:srgbClr val="333333"/>
                </a:solidFill>
                <a:latin typeface="YS Text"/>
              </a:rPr>
              <a:t>границу. Пограничники, как и все военные, являются защитниками нашего государства. В пограничном отряде есть проводник с собакой. Собака помогает пограничникам, идёт по следу.</a:t>
            </a:r>
            <a:br>
              <a:rPr lang="ru-RU" sz="2000" dirty="0">
                <a:solidFill>
                  <a:srgbClr val="333333"/>
                </a:solidFill>
                <a:latin typeface="YS Text"/>
              </a:rPr>
            </a:br>
            <a:endParaRPr lang="ru-RU" sz="2000" dirty="0">
              <a:solidFill>
                <a:srgbClr val="333333"/>
              </a:solidFill>
              <a:latin typeface="YS Text"/>
            </a:endParaRPr>
          </a:p>
        </p:txBody>
      </p:sp>
    </p:spTree>
    <p:extLst>
      <p:ext uri="{BB962C8B-B14F-4D97-AF65-F5344CB8AC3E}">
        <p14:creationId xmlns:p14="http://schemas.microsoft.com/office/powerpoint/2010/main" val="128022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51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635" y="160408"/>
            <a:ext cx="10515600" cy="917765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333333"/>
                </a:solidFill>
                <a:latin typeface="YS Text"/>
                <a:ea typeface="+mn-ea"/>
                <a:cs typeface="+mn-cs"/>
              </a:rPr>
              <a:t>Самолет парит, как птица, Там — воздушная граница.</a:t>
            </a:r>
            <a:br>
              <a:rPr lang="ru-RU" sz="2000" dirty="0">
                <a:solidFill>
                  <a:srgbClr val="333333"/>
                </a:solidFill>
                <a:latin typeface="YS Text"/>
                <a:ea typeface="+mn-ea"/>
                <a:cs typeface="+mn-cs"/>
              </a:rPr>
            </a:br>
            <a:r>
              <a:rPr lang="ru-RU" sz="2000" dirty="0">
                <a:solidFill>
                  <a:srgbClr val="333333"/>
                </a:solidFill>
                <a:latin typeface="YS Text"/>
                <a:ea typeface="+mn-ea"/>
                <a:cs typeface="+mn-cs"/>
              </a:rPr>
              <a:t> На посту и днем и ночью Наш солдат — военный… (летчик)</a:t>
            </a:r>
          </a:p>
        </p:txBody>
      </p:sp>
      <p:pic>
        <p:nvPicPr>
          <p:cNvPr id="5" name="Picture 6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440" y="1078173"/>
            <a:ext cx="4307007" cy="428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21635" y="2114313"/>
            <a:ext cx="10515600" cy="917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224243" y="2650625"/>
            <a:ext cx="3522581" cy="1548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rgbClr val="333333"/>
                </a:solidFill>
                <a:latin typeface="YS Text"/>
                <a:ea typeface="+mn-ea"/>
                <a:cs typeface="+mn-cs"/>
              </a:rPr>
              <a:t>Самолет стоит на взлете, </a:t>
            </a:r>
          </a:p>
          <a:p>
            <a:r>
              <a:rPr lang="ru-RU" sz="2000" dirty="0">
                <a:solidFill>
                  <a:srgbClr val="333333"/>
                </a:solidFill>
                <a:latin typeface="YS Text"/>
                <a:ea typeface="+mn-ea"/>
                <a:cs typeface="+mn-cs"/>
              </a:rPr>
              <a:t>Летчик быть готов в полете.</a:t>
            </a:r>
          </a:p>
          <a:p>
            <a:r>
              <a:rPr lang="ru-RU" sz="2000" dirty="0">
                <a:solidFill>
                  <a:srgbClr val="333333"/>
                </a:solidFill>
                <a:latin typeface="YS Text"/>
                <a:ea typeface="+mn-ea"/>
                <a:cs typeface="+mn-cs"/>
              </a:rPr>
              <a:t> Ждет заветный он приказ, </a:t>
            </a:r>
          </a:p>
          <a:p>
            <a:r>
              <a:rPr lang="ru-RU" sz="2000" dirty="0">
                <a:solidFill>
                  <a:srgbClr val="333333"/>
                </a:solidFill>
                <a:latin typeface="YS Text"/>
                <a:ea typeface="+mn-ea"/>
                <a:cs typeface="+mn-cs"/>
              </a:rPr>
              <a:t>Защищать чтоб с неба нас!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2106" y="5567059"/>
            <a:ext cx="102026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33333"/>
                </a:solidFill>
                <a:latin typeface="YS Text"/>
              </a:rPr>
              <a:t>Лётчики –  это члены экипажа самолёта или вертолёта. Военные летчики ведут разведку, прикрывают города от авианалетов врагов, доставляют грузы туда, куда не могут проехать машины.  </a:t>
            </a:r>
          </a:p>
        </p:txBody>
      </p:sp>
    </p:spTree>
    <p:extLst>
      <p:ext uri="{BB962C8B-B14F-4D97-AF65-F5344CB8AC3E}">
        <p14:creationId xmlns:p14="http://schemas.microsoft.com/office/powerpoint/2010/main" val="44457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51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333333"/>
                </a:solidFill>
                <a:latin typeface="YS Text"/>
                <a:ea typeface="+mn-ea"/>
                <a:cs typeface="+mn-cs"/>
              </a:rPr>
              <a:t>Кто плывет на корабле? Он не тоскует о земле. </a:t>
            </a:r>
            <a:br>
              <a:rPr lang="ru-RU" sz="2000" dirty="0">
                <a:solidFill>
                  <a:srgbClr val="333333"/>
                </a:solidFill>
                <a:latin typeface="YS Text"/>
                <a:ea typeface="+mn-ea"/>
                <a:cs typeface="+mn-cs"/>
              </a:rPr>
            </a:br>
            <a:r>
              <a:rPr lang="ru-RU" sz="2000" dirty="0">
                <a:solidFill>
                  <a:srgbClr val="333333"/>
                </a:solidFill>
                <a:latin typeface="YS Text"/>
                <a:ea typeface="+mn-ea"/>
                <a:cs typeface="+mn-cs"/>
              </a:rPr>
              <a:t>Он с ветром дружит и волной Ведь море-дом его родной. </a:t>
            </a:r>
            <a:br>
              <a:rPr lang="ru-RU" sz="2000" dirty="0">
                <a:solidFill>
                  <a:srgbClr val="333333"/>
                </a:solidFill>
                <a:latin typeface="YS Text"/>
                <a:ea typeface="+mn-ea"/>
                <a:cs typeface="+mn-cs"/>
              </a:rPr>
            </a:br>
            <a:r>
              <a:rPr lang="ru-RU" sz="2000" dirty="0">
                <a:solidFill>
                  <a:srgbClr val="333333"/>
                </a:solidFill>
                <a:latin typeface="YS Text"/>
                <a:ea typeface="+mn-ea"/>
                <a:cs typeface="+mn-cs"/>
              </a:rPr>
              <a:t>Так кто ж, ребята, он такой? (Моряк)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0037" y="2055813"/>
            <a:ext cx="40458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На мачте наш трёхцветный флаг,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На палубе стоит моряк.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И знает, что моря страны,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Границы океанов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И днём, и ночью быть должны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Под бдительной охраной!</a:t>
            </a:r>
            <a:endParaRPr lang="ru-RU" dirty="0"/>
          </a:p>
        </p:txBody>
      </p:sp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02735" y="1587035"/>
            <a:ext cx="3976929" cy="359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9912" y="5544627"/>
            <a:ext cx="100377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333333"/>
                </a:solidFill>
                <a:latin typeface="YS Text"/>
              </a:rPr>
              <a:t>Моряки защищают нашу страну, но не суше, а на море. Моряки служат на корабле. На каждом корабле, наземном или подводном, своя команда смелых и отважных моряков.</a:t>
            </a:r>
            <a:br>
              <a:rPr lang="ru-RU" sz="2000" dirty="0" smtClean="0">
                <a:solidFill>
                  <a:srgbClr val="333333"/>
                </a:solidFill>
                <a:latin typeface="YS Text"/>
              </a:rPr>
            </a:br>
            <a:endParaRPr lang="ru-RU" sz="2000" dirty="0">
              <a:solidFill>
                <a:srgbClr val="333333"/>
              </a:solidFill>
              <a:latin typeface="YS Text"/>
            </a:endParaRPr>
          </a:p>
        </p:txBody>
      </p:sp>
    </p:spTree>
    <p:extLst>
      <p:ext uri="{BB962C8B-B14F-4D97-AF65-F5344CB8AC3E}">
        <p14:creationId xmlns:p14="http://schemas.microsoft.com/office/powerpoint/2010/main" val="57792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130" y="1"/>
            <a:ext cx="122251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6821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2000" dirty="0">
                <a:solidFill>
                  <a:srgbClr val="333333"/>
                </a:solidFill>
                <a:latin typeface="YS Text"/>
                <a:ea typeface="+mn-ea"/>
                <a:cs typeface="+mn-cs"/>
              </a:rPr>
              <a:t>Снова в бой машина мчится, Режут землю гусеницы. Та машина в поле чистом Управляется…(танкистом</a:t>
            </a:r>
            <a:r>
              <a:rPr lang="ru-RU" sz="2000" dirty="0" smtClean="0">
                <a:solidFill>
                  <a:srgbClr val="333333"/>
                </a:solidFill>
                <a:latin typeface="YS Text"/>
                <a:ea typeface="+mn-ea"/>
                <a:cs typeface="+mn-cs"/>
              </a:rPr>
              <a:t>)</a:t>
            </a:r>
            <a:endParaRPr lang="ru-RU" sz="2000" dirty="0">
              <a:solidFill>
                <a:srgbClr val="333333"/>
              </a:solidFill>
              <a:latin typeface="YS Tex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366" y="2560780"/>
            <a:ext cx="3570027" cy="17364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rgbClr val="333333"/>
                </a:solidFill>
                <a:latin typeface="YS Text"/>
              </a:rPr>
              <a:t>Везде, как будто вездеход,</a:t>
            </a:r>
            <a:br>
              <a:rPr lang="ru-RU" sz="1800" dirty="0">
                <a:solidFill>
                  <a:srgbClr val="333333"/>
                </a:solidFill>
                <a:latin typeface="YS Text"/>
              </a:rPr>
            </a:br>
            <a:r>
              <a:rPr lang="ru-RU" sz="1800" dirty="0">
                <a:solidFill>
                  <a:srgbClr val="333333"/>
                </a:solidFill>
                <a:latin typeface="YS Text"/>
              </a:rPr>
              <a:t>На гусеницах танк пройдёт</a:t>
            </a:r>
            <a:br>
              <a:rPr lang="ru-RU" sz="1800" dirty="0">
                <a:solidFill>
                  <a:srgbClr val="333333"/>
                </a:solidFill>
                <a:latin typeface="YS Text"/>
              </a:rPr>
            </a:br>
            <a:r>
              <a:rPr lang="ru-RU" sz="1800" dirty="0">
                <a:solidFill>
                  <a:srgbClr val="333333"/>
                </a:solidFill>
                <a:latin typeface="YS Text"/>
              </a:rPr>
              <a:t>Ствол орудийный впереди,</a:t>
            </a:r>
            <a:br>
              <a:rPr lang="ru-RU" sz="1800" dirty="0">
                <a:solidFill>
                  <a:srgbClr val="333333"/>
                </a:solidFill>
                <a:latin typeface="YS Text"/>
              </a:rPr>
            </a:br>
            <a:r>
              <a:rPr lang="ru-RU" sz="1800" dirty="0">
                <a:solidFill>
                  <a:srgbClr val="333333"/>
                </a:solidFill>
                <a:latin typeface="YS Text"/>
              </a:rPr>
              <a:t>Опасно, враг, не подходи!</a:t>
            </a:r>
            <a:br>
              <a:rPr lang="ru-RU" sz="1800" dirty="0">
                <a:solidFill>
                  <a:srgbClr val="333333"/>
                </a:solidFill>
                <a:latin typeface="YS Text"/>
              </a:rPr>
            </a:br>
            <a:r>
              <a:rPr lang="ru-RU" sz="1800" dirty="0">
                <a:solidFill>
                  <a:srgbClr val="333333"/>
                </a:solidFill>
                <a:latin typeface="YS Text"/>
              </a:rPr>
              <a:t>Танк прочной защищён броней</a:t>
            </a:r>
            <a:br>
              <a:rPr lang="ru-RU" sz="1800" dirty="0">
                <a:solidFill>
                  <a:srgbClr val="333333"/>
                </a:solidFill>
                <a:latin typeface="YS Text"/>
              </a:rPr>
            </a:br>
            <a:r>
              <a:rPr lang="ru-RU" sz="1800" dirty="0">
                <a:solidFill>
                  <a:srgbClr val="333333"/>
                </a:solidFill>
                <a:latin typeface="YS Text"/>
              </a:rPr>
              <a:t>И сможет встретить бой!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5660908"/>
            <a:ext cx="90575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33333"/>
                </a:solidFill>
                <a:latin typeface="YS Text"/>
              </a:rPr>
              <a:t>Танки – самоходные машины на гусеничном ходу, что позволяет им проходить по любой местности. Танки снабжены пушками и пулемётами.</a:t>
            </a: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98"/>
          <a:stretch/>
        </p:blipFill>
        <p:spPr bwMode="auto">
          <a:xfrm flipH="1">
            <a:off x="5222190" y="1607070"/>
            <a:ext cx="4886251" cy="347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31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291" cy="68485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6822"/>
            <a:ext cx="10515600" cy="91776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«ЧТО КОМУ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НУЖНО?»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0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3205" y="3804984"/>
            <a:ext cx="1968401" cy="291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56" b="9844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39" r="20208"/>
          <a:stretch/>
        </p:blipFill>
        <p:spPr bwMode="auto">
          <a:xfrm>
            <a:off x="9682672" y="3620848"/>
            <a:ext cx="1989286" cy="310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0" b="99125" l="4279" r="918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376" y="3808863"/>
            <a:ext cx="1963759" cy="291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icture backgroun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111" b="97556" l="7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799" y="3472304"/>
            <a:ext cx="2109209" cy="332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Объект 4" descr="Picture background"/>
          <p:cNvPicPr>
            <a:picLocks noGrp="1"/>
          </p:cNvPicPr>
          <p:nvPr>
            <p:ph idx="1"/>
          </p:nvPr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884" b="100000" l="654" r="986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538" y="3620848"/>
            <a:ext cx="1432621" cy="3107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Picture background">
            <a:hlinkClick r:id="" action="ppaction://noaction" highlightClick="1">
              <a:snd r:embed="rId13" name="applause.wav"/>
            </a:hlinkClick>
          </p:cNvPr>
          <p:cNvPicPr/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310" l="0" r="991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606" y="1197370"/>
            <a:ext cx="2129052" cy="1634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222" b="95556" l="4392" r="964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82672" y="1371409"/>
            <a:ext cx="2342644" cy="151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53633" y="946675"/>
            <a:ext cx="2693432" cy="1911634"/>
          </a:xfrm>
          <a:prstGeom prst="rect">
            <a:avLst/>
          </a:prstGeom>
        </p:spPr>
      </p:pic>
      <p:pic>
        <p:nvPicPr>
          <p:cNvPr id="1036" name="Picture 12" descr="Picture background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787" b="87971" l="1846" r="966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215"/>
          <a:stretch/>
        </p:blipFill>
        <p:spPr bwMode="auto">
          <a:xfrm>
            <a:off x="7409762" y="1321215"/>
            <a:ext cx="2272910" cy="148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icture background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8371" b="79553" l="9585" r="913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30" t="16358" r="6070" b="17075"/>
          <a:stretch/>
        </p:blipFill>
        <p:spPr bwMode="auto">
          <a:xfrm flipH="1">
            <a:off x="111224" y="1067634"/>
            <a:ext cx="2247407" cy="173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21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51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635" y="133351"/>
            <a:ext cx="10515600" cy="779462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«ЧТО ЛИШНЕЕ?»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hlinkClick r:id="" action="ppaction://noaction" highlightClick="1">
              <a:snd r:embed="rId3" name="voltage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6974" y="4439921"/>
            <a:ext cx="2782081" cy="2177281"/>
          </a:xfrm>
          <a:prstGeom prst="rect">
            <a:avLst/>
          </a:prstGeom>
        </p:spPr>
      </p:pic>
      <p:pic>
        <p:nvPicPr>
          <p:cNvPr id="8" name="Рисунок 7">
            <a:hlinkClick r:id="" action="ppaction://noaction" highlightClick="1">
              <a:snd r:embed="rId3" name="voltage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121" y="912812"/>
            <a:ext cx="2782081" cy="2177281"/>
          </a:xfrm>
          <a:prstGeom prst="rect">
            <a:avLst/>
          </a:prstGeom>
        </p:spPr>
      </p:pic>
      <p:pic>
        <p:nvPicPr>
          <p:cNvPr id="11" name="Рисунок 10">
            <a:hlinkClick r:id="" action="ppaction://noaction" highlightClick="1">
              <a:snd r:embed="rId3" name="voltage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1601" y="2001452"/>
            <a:ext cx="2777834" cy="2177281"/>
          </a:xfrm>
          <a:prstGeom prst="rect">
            <a:avLst/>
          </a:prstGeom>
        </p:spPr>
      </p:pic>
      <p:pic>
        <p:nvPicPr>
          <p:cNvPr id="3076" name="Picture 4" descr="Picture backgroun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1" b="9850"/>
          <a:stretch/>
        </p:blipFill>
        <p:spPr bwMode="auto">
          <a:xfrm flipH="1">
            <a:off x="6175871" y="3078962"/>
            <a:ext cx="2976411" cy="213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22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627</TotalTime>
  <Words>409</Words>
  <Application>Microsoft Office PowerPoint</Application>
  <PresentationFormat>Широкоэкранный</PresentationFormat>
  <Paragraphs>61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YS Text</vt:lpstr>
      <vt:lpstr>Тема Office</vt:lpstr>
      <vt:lpstr>Презентация PowerPoint</vt:lpstr>
      <vt:lpstr>Презентация PowerPoint</vt:lpstr>
      <vt:lpstr>Презентация PowerPoint</vt:lpstr>
      <vt:lpstr>  Кто, ребята, на границе Нашу землю стережет?  Чтоб работать и учиться Мог спокойно весь народ? (Пограничник) </vt:lpstr>
      <vt:lpstr>Самолет парит, как птица, Там — воздушная граница.  На посту и днем и ночью Наш солдат — военный… (летчик)</vt:lpstr>
      <vt:lpstr>Кто плывет на корабле? Он не тоскует о земле.  Он с ветром дружит и волной Ведь море-дом его родной.  Так кто ж, ребята, он такой? (Моряк)</vt:lpstr>
      <vt:lpstr>Снова в бой машина мчится, Режут землю гусеницы. Та машина в поле чистом Управляется…(танкистом)</vt:lpstr>
      <vt:lpstr>«ЧТО КОМУ НУЖНО?»</vt:lpstr>
      <vt:lpstr>«ЧТО ЛИШНЕЕ?»</vt:lpstr>
      <vt:lpstr>«ЧЬЯ ТЕНЬ?»</vt:lpstr>
      <vt:lpstr>«ПОСЧИТАЙ – КА»</vt:lpstr>
      <vt:lpstr>Пословицы и поговорки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Пользователь</cp:lastModifiedBy>
  <cp:revision>55</cp:revision>
  <dcterms:created xsi:type="dcterms:W3CDTF">2025-12-02T16:50:21Z</dcterms:created>
  <dcterms:modified xsi:type="dcterms:W3CDTF">2026-05-26T05:19:45Z</dcterms:modified>
</cp:coreProperties>
</file>